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7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1" r:id="rId6"/>
    <p:sldId id="262" r:id="rId7"/>
    <p:sldId id="272" r:id="rId8"/>
    <p:sldId id="269" r:id="rId9"/>
    <p:sldId id="270" r:id="rId10"/>
    <p:sldId id="264" r:id="rId11"/>
    <p:sldId id="265" r:id="rId12"/>
    <p:sldId id="266" r:id="rId13"/>
    <p:sldId id="274" r:id="rId14"/>
    <p:sldId id="275" r:id="rId15"/>
    <p:sldId id="276" r:id="rId16"/>
    <p:sldId id="277" r:id="rId17"/>
    <p:sldId id="279" r:id="rId18"/>
    <p:sldId id="280" r:id="rId19"/>
    <p:sldId id="278" r:id="rId20"/>
    <p:sldId id="282" r:id="rId21"/>
    <p:sldId id="284" r:id="rId22"/>
    <p:sldId id="283" r:id="rId2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4CD"/>
    <a:srgbClr val="F59D9D"/>
    <a:srgbClr val="ED5151"/>
    <a:srgbClr val="EF5F5F"/>
    <a:srgbClr val="FFA3A5"/>
    <a:srgbClr val="FF898C"/>
    <a:srgbClr val="FF5050"/>
    <a:srgbClr val="5CD65C"/>
    <a:srgbClr val="7CDE7C"/>
    <a:srgbClr val="FF4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133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2D48B9-86A0-4081-9C6E-0EE0D44364CE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270E8DF3-F3C1-435E-A259-A74D2D021F0D}">
      <dgm:prSet phldrT="[Texto]" custT="1"/>
      <dgm:spPr/>
      <dgm:t>
        <a:bodyPr/>
        <a:lstStyle/>
        <a:p>
          <a:r>
            <a:rPr lang="pt-PT" sz="1900" b="1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EU28</a:t>
          </a:r>
        </a:p>
        <a:p>
          <a:r>
            <a:rPr lang="pt-PT" sz="1800" b="1" dirty="0">
              <a:latin typeface="Tw Cen MT" pitchFamily="34" charset="0"/>
            </a:rPr>
            <a:t>2017</a:t>
          </a:r>
        </a:p>
        <a:p>
          <a:r>
            <a:rPr lang="pt-PT" sz="1800" b="1" i="0" dirty="0">
              <a:latin typeface="Tw Cen MT" pitchFamily="34" charset="0"/>
            </a:rPr>
            <a:t>29,950.1</a:t>
          </a:r>
          <a:endParaRPr lang="pt-PT" sz="1800" b="1" dirty="0">
            <a:latin typeface="Tw Cen MT" pitchFamily="34" charset="0"/>
          </a:endParaRPr>
        </a:p>
        <a:p>
          <a:r>
            <a:rPr lang="pt-PT" sz="1800" b="1" dirty="0" err="1">
              <a:latin typeface="Tw Cen MT" pitchFamily="34" charset="0"/>
            </a:rPr>
            <a:t>Million</a:t>
          </a:r>
          <a:r>
            <a:rPr lang="pt-PT" sz="1800" b="1" dirty="0">
              <a:latin typeface="Tw Cen MT" pitchFamily="34" charset="0"/>
            </a:rPr>
            <a:t> - Euro</a:t>
          </a:r>
        </a:p>
      </dgm:t>
    </dgm:pt>
    <dgm:pt modelId="{BE38674D-ACCF-4B37-8745-AFE7CAD4D0A3}" type="parTrans" cxnId="{129B480D-5CCE-403B-A910-1D228C579767}">
      <dgm:prSet/>
      <dgm:spPr/>
      <dgm:t>
        <a:bodyPr/>
        <a:lstStyle/>
        <a:p>
          <a:endParaRPr lang="pt-PT"/>
        </a:p>
      </dgm:t>
    </dgm:pt>
    <dgm:pt modelId="{239FAAD7-E293-4AE6-935A-38E39BCCC4AF}" type="sibTrans" cxnId="{129B480D-5CCE-403B-A910-1D228C579767}">
      <dgm:prSet/>
      <dgm:spPr/>
      <dgm:t>
        <a:bodyPr/>
        <a:lstStyle/>
        <a:p>
          <a:endParaRPr lang="pt-PT"/>
        </a:p>
      </dgm:t>
    </dgm:pt>
    <dgm:pt modelId="{4DCE04C9-2E9B-43C0-800F-F3B9F0AB7DCE}">
      <dgm:prSet phldrT="[Texto]" custT="1"/>
      <dgm:spPr/>
      <dgm:t>
        <a:bodyPr/>
        <a:lstStyle/>
        <a:p>
          <a:r>
            <a:rPr lang="pt-PT" sz="1900" b="1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Portugal </a:t>
          </a:r>
        </a:p>
        <a:p>
          <a:r>
            <a:rPr lang="pt-PT" sz="2000" b="1" dirty="0">
              <a:latin typeface="Tw Cen MT" pitchFamily="34" charset="0"/>
            </a:rPr>
            <a:t>2017</a:t>
          </a:r>
        </a:p>
        <a:p>
          <a:r>
            <a:rPr lang="pt-PT" sz="2000" b="0" i="0" dirty="0">
              <a:latin typeface="Tw Cen MT" pitchFamily="34" charset="0"/>
            </a:rPr>
            <a:t>s</a:t>
          </a:r>
          <a:r>
            <a:rPr lang="pt-PT" sz="2000" b="1" i="0" dirty="0">
              <a:latin typeface="Tw Cen MT" pitchFamily="34" charset="0"/>
            </a:rPr>
            <a:t>23,022.9</a:t>
          </a:r>
        </a:p>
        <a:p>
          <a:r>
            <a:rPr lang="pt-PT" sz="1800" b="1" dirty="0" err="1">
              <a:latin typeface="Tw Cen MT" pitchFamily="34" charset="0"/>
              <a:cs typeface="Times New Roman"/>
            </a:rPr>
            <a:t>Million</a:t>
          </a:r>
          <a:r>
            <a:rPr lang="pt-PT" sz="1800" b="1" dirty="0">
              <a:latin typeface="Tw Cen MT" pitchFamily="34" charset="0"/>
              <a:cs typeface="Times New Roman"/>
            </a:rPr>
            <a:t> - Euro</a:t>
          </a:r>
          <a:endParaRPr lang="pt-PT" sz="1800" b="1" dirty="0">
            <a:latin typeface="Tw Cen MT" pitchFamily="34" charset="0"/>
          </a:endParaRPr>
        </a:p>
      </dgm:t>
    </dgm:pt>
    <dgm:pt modelId="{7DB28FCF-3E1C-4C0E-B503-4F9FB2ED480C}" type="parTrans" cxnId="{B2AA4830-437D-4929-A17C-C474E77307B8}">
      <dgm:prSet/>
      <dgm:spPr/>
      <dgm:t>
        <a:bodyPr/>
        <a:lstStyle/>
        <a:p>
          <a:endParaRPr lang="pt-PT"/>
        </a:p>
      </dgm:t>
    </dgm:pt>
    <dgm:pt modelId="{EA48B656-448C-4423-A955-8FB1BC327F33}" type="sibTrans" cxnId="{B2AA4830-437D-4929-A17C-C474E77307B8}">
      <dgm:prSet/>
      <dgm:spPr/>
      <dgm:t>
        <a:bodyPr/>
        <a:lstStyle/>
        <a:p>
          <a:endParaRPr lang="pt-PT"/>
        </a:p>
      </dgm:t>
    </dgm:pt>
    <dgm:pt modelId="{764C0685-B7E7-468E-87CD-AAE16ADB9A1F}">
      <dgm:prSet phldrT="[Texto]" custT="1"/>
      <dgm:spPr/>
      <dgm:t>
        <a:bodyPr/>
        <a:lstStyle/>
        <a:p>
          <a:pPr algn="ctr"/>
          <a:r>
            <a:rPr lang="pt-PT" sz="1900" b="1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EU28</a:t>
          </a:r>
        </a:p>
        <a:p>
          <a:pPr algn="ctr"/>
          <a:r>
            <a:rPr lang="pt-PT" sz="2000" b="1" dirty="0">
              <a:latin typeface="Tw Cen MT" pitchFamily="34" charset="0"/>
            </a:rPr>
            <a:t>1995</a:t>
          </a:r>
        </a:p>
        <a:p>
          <a:pPr algn="ctr"/>
          <a:r>
            <a:rPr lang="pt-PT" sz="2000" b="1" i="0" dirty="0">
              <a:latin typeface="Tw Cen MT" pitchFamily="34" charset="0"/>
            </a:rPr>
            <a:t>15,252.1</a:t>
          </a:r>
        </a:p>
        <a:p>
          <a:pPr algn="ctr"/>
          <a:r>
            <a:rPr lang="pt-PT" sz="1800" b="1" dirty="0" err="1">
              <a:latin typeface="Tw Cen MT" pitchFamily="34" charset="0"/>
            </a:rPr>
            <a:t>Million</a:t>
          </a:r>
          <a:r>
            <a:rPr lang="pt-PT" sz="1800" b="1" dirty="0">
              <a:latin typeface="Tw Cen MT" pitchFamily="34" charset="0"/>
            </a:rPr>
            <a:t> - Euro</a:t>
          </a:r>
        </a:p>
      </dgm:t>
    </dgm:pt>
    <dgm:pt modelId="{4CD04FCC-4026-4AB6-9F82-B632C0538F72}" type="parTrans" cxnId="{4B2E00F1-ADBF-454C-A008-0980DDE9A306}">
      <dgm:prSet/>
      <dgm:spPr/>
      <dgm:t>
        <a:bodyPr/>
        <a:lstStyle/>
        <a:p>
          <a:endParaRPr lang="pt-PT"/>
        </a:p>
      </dgm:t>
    </dgm:pt>
    <dgm:pt modelId="{FD836DC1-E1DC-4B34-AFD3-6BF1A84311AC}" type="sibTrans" cxnId="{4B2E00F1-ADBF-454C-A008-0980DDE9A306}">
      <dgm:prSet/>
      <dgm:spPr/>
      <dgm:t>
        <a:bodyPr/>
        <a:lstStyle/>
        <a:p>
          <a:endParaRPr lang="pt-PT"/>
        </a:p>
      </dgm:t>
    </dgm:pt>
    <dgm:pt modelId="{166E0E83-31C3-4DEF-952F-D20017863332}">
      <dgm:prSet phldrT="[Texto]" custT="1"/>
      <dgm:spPr/>
      <dgm:t>
        <a:bodyPr/>
        <a:lstStyle/>
        <a:p>
          <a:r>
            <a:rPr lang="pt-PT" sz="1900" b="1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Portugal</a:t>
          </a:r>
          <a:r>
            <a:rPr lang="pt-PT" sz="2000" b="1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 </a:t>
          </a:r>
        </a:p>
        <a:p>
          <a:r>
            <a:rPr lang="pt-PT" sz="2000" b="1" dirty="0">
              <a:latin typeface="Tw Cen MT" pitchFamily="34" charset="0"/>
            </a:rPr>
            <a:t>1995 </a:t>
          </a:r>
        </a:p>
        <a:p>
          <a:r>
            <a:rPr lang="pt-PT" sz="2000" b="1" i="0" dirty="0">
              <a:latin typeface="Tw Cen MT" pitchFamily="34" charset="0"/>
            </a:rPr>
            <a:t>12,129.8</a:t>
          </a:r>
        </a:p>
        <a:p>
          <a:r>
            <a:rPr lang="pt-PT" sz="1800" b="1" dirty="0" err="1">
              <a:latin typeface="Tw Cen MT" pitchFamily="34" charset="0"/>
            </a:rPr>
            <a:t>Million</a:t>
          </a:r>
          <a:r>
            <a:rPr lang="pt-PT" sz="1800" b="1" dirty="0">
              <a:latin typeface="Tw Cen MT" pitchFamily="34" charset="0"/>
            </a:rPr>
            <a:t> - Euro</a:t>
          </a:r>
        </a:p>
      </dgm:t>
    </dgm:pt>
    <dgm:pt modelId="{AD4D2CB5-43E5-4A1E-A0BB-3266FC1954BC}" type="parTrans" cxnId="{C7EE165F-90FB-4BCB-A272-7A48E1FA4559}">
      <dgm:prSet/>
      <dgm:spPr/>
      <dgm:t>
        <a:bodyPr/>
        <a:lstStyle/>
        <a:p>
          <a:endParaRPr lang="pt-PT"/>
        </a:p>
      </dgm:t>
    </dgm:pt>
    <dgm:pt modelId="{56491BFF-F217-463B-A355-8B48CECA9ADC}" type="sibTrans" cxnId="{C7EE165F-90FB-4BCB-A272-7A48E1FA4559}">
      <dgm:prSet/>
      <dgm:spPr/>
      <dgm:t>
        <a:bodyPr/>
        <a:lstStyle/>
        <a:p>
          <a:endParaRPr lang="pt-PT"/>
        </a:p>
      </dgm:t>
    </dgm:pt>
    <dgm:pt modelId="{03307D34-5D27-45B7-9EDF-50A8573F9DBC}" type="pres">
      <dgm:prSet presAssocID="{0C2D48B9-86A0-4081-9C6E-0EE0D44364CE}" presName="matrix" presStyleCnt="0">
        <dgm:presLayoutVars>
          <dgm:chMax val="1"/>
          <dgm:dir/>
          <dgm:resizeHandles val="exact"/>
        </dgm:presLayoutVars>
      </dgm:prSet>
      <dgm:spPr/>
    </dgm:pt>
    <dgm:pt modelId="{DD75F90C-FC77-450B-9224-E749536E7B75}" type="pres">
      <dgm:prSet presAssocID="{0C2D48B9-86A0-4081-9C6E-0EE0D44364CE}" presName="diamond" presStyleLbl="bgShp" presStyleIdx="0" presStyleCnt="1"/>
      <dgm:spPr/>
    </dgm:pt>
    <dgm:pt modelId="{83451DBD-5673-4438-B083-DE362B521F2A}" type="pres">
      <dgm:prSet presAssocID="{0C2D48B9-86A0-4081-9C6E-0EE0D44364C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EBFBA0-59F6-4AE9-B4F2-59066FDAB192}" type="pres">
      <dgm:prSet presAssocID="{0C2D48B9-86A0-4081-9C6E-0EE0D44364C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3BD0229-50D3-4554-874D-A48DBB9B8910}" type="pres">
      <dgm:prSet presAssocID="{0C2D48B9-86A0-4081-9C6E-0EE0D44364C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334C7B0-F296-41AC-9D9C-D5275E8194A6}" type="pres">
      <dgm:prSet presAssocID="{0C2D48B9-86A0-4081-9C6E-0EE0D44364C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29B480D-5CCE-403B-A910-1D228C579767}" srcId="{0C2D48B9-86A0-4081-9C6E-0EE0D44364CE}" destId="{270E8DF3-F3C1-435E-A259-A74D2D021F0D}" srcOrd="0" destOrd="0" parTransId="{BE38674D-ACCF-4B37-8745-AFE7CAD4D0A3}" sibTransId="{239FAAD7-E293-4AE6-935A-38E39BCCC4AF}"/>
    <dgm:cxn modelId="{D95C522B-192C-4497-9673-25C9C98F8108}" type="presOf" srcId="{0C2D48B9-86A0-4081-9C6E-0EE0D44364CE}" destId="{03307D34-5D27-45B7-9EDF-50A8573F9DBC}" srcOrd="0" destOrd="0" presId="urn:microsoft.com/office/officeart/2005/8/layout/matrix3"/>
    <dgm:cxn modelId="{B2AA4830-437D-4929-A17C-C474E77307B8}" srcId="{0C2D48B9-86A0-4081-9C6E-0EE0D44364CE}" destId="{4DCE04C9-2E9B-43C0-800F-F3B9F0AB7DCE}" srcOrd="1" destOrd="0" parTransId="{7DB28FCF-3E1C-4C0E-B503-4F9FB2ED480C}" sibTransId="{EA48B656-448C-4423-A955-8FB1BC327F33}"/>
    <dgm:cxn modelId="{C7EE165F-90FB-4BCB-A272-7A48E1FA4559}" srcId="{0C2D48B9-86A0-4081-9C6E-0EE0D44364CE}" destId="{166E0E83-31C3-4DEF-952F-D20017863332}" srcOrd="3" destOrd="0" parTransId="{AD4D2CB5-43E5-4A1E-A0BB-3266FC1954BC}" sibTransId="{56491BFF-F217-463B-A355-8B48CECA9ADC}"/>
    <dgm:cxn modelId="{E415B870-CC06-436C-A4E7-D9FD34983000}" type="presOf" srcId="{166E0E83-31C3-4DEF-952F-D20017863332}" destId="{E334C7B0-F296-41AC-9D9C-D5275E8194A6}" srcOrd="0" destOrd="0" presId="urn:microsoft.com/office/officeart/2005/8/layout/matrix3"/>
    <dgm:cxn modelId="{90A48BBF-0814-46A9-8FF9-0FB3BCE524C3}" type="presOf" srcId="{4DCE04C9-2E9B-43C0-800F-F3B9F0AB7DCE}" destId="{50EBFBA0-59F6-4AE9-B4F2-59066FDAB192}" srcOrd="0" destOrd="0" presId="urn:microsoft.com/office/officeart/2005/8/layout/matrix3"/>
    <dgm:cxn modelId="{688BA5C6-6D20-4AB9-BCA5-EE827711F28A}" type="presOf" srcId="{270E8DF3-F3C1-435E-A259-A74D2D021F0D}" destId="{83451DBD-5673-4438-B083-DE362B521F2A}" srcOrd="0" destOrd="0" presId="urn:microsoft.com/office/officeart/2005/8/layout/matrix3"/>
    <dgm:cxn modelId="{B46FD0D8-9A32-40FE-90C6-3D0300C8CC0A}" type="presOf" srcId="{764C0685-B7E7-468E-87CD-AAE16ADB9A1F}" destId="{E3BD0229-50D3-4554-874D-A48DBB9B8910}" srcOrd="0" destOrd="0" presId="urn:microsoft.com/office/officeart/2005/8/layout/matrix3"/>
    <dgm:cxn modelId="{4B2E00F1-ADBF-454C-A008-0980DDE9A306}" srcId="{0C2D48B9-86A0-4081-9C6E-0EE0D44364CE}" destId="{764C0685-B7E7-468E-87CD-AAE16ADB9A1F}" srcOrd="2" destOrd="0" parTransId="{4CD04FCC-4026-4AB6-9F82-B632C0538F72}" sibTransId="{FD836DC1-E1DC-4B34-AFD3-6BF1A84311AC}"/>
    <dgm:cxn modelId="{7BE8BC23-E513-4B9E-BB8B-1816CCD253BC}" type="presParOf" srcId="{03307D34-5D27-45B7-9EDF-50A8573F9DBC}" destId="{DD75F90C-FC77-450B-9224-E749536E7B75}" srcOrd="0" destOrd="0" presId="urn:microsoft.com/office/officeart/2005/8/layout/matrix3"/>
    <dgm:cxn modelId="{D37B84A0-9A72-400A-8BE6-CFBAC5FDB3E3}" type="presParOf" srcId="{03307D34-5D27-45B7-9EDF-50A8573F9DBC}" destId="{83451DBD-5673-4438-B083-DE362B521F2A}" srcOrd="1" destOrd="0" presId="urn:microsoft.com/office/officeart/2005/8/layout/matrix3"/>
    <dgm:cxn modelId="{D9CFA75A-BB65-4826-82E9-E063FFBE79A7}" type="presParOf" srcId="{03307D34-5D27-45B7-9EDF-50A8573F9DBC}" destId="{50EBFBA0-59F6-4AE9-B4F2-59066FDAB192}" srcOrd="2" destOrd="0" presId="urn:microsoft.com/office/officeart/2005/8/layout/matrix3"/>
    <dgm:cxn modelId="{440116A9-50E6-45BA-AA94-4BDC0246EB50}" type="presParOf" srcId="{03307D34-5D27-45B7-9EDF-50A8573F9DBC}" destId="{E3BD0229-50D3-4554-874D-A48DBB9B8910}" srcOrd="3" destOrd="0" presId="urn:microsoft.com/office/officeart/2005/8/layout/matrix3"/>
    <dgm:cxn modelId="{816A1A15-B994-4ECD-9369-6F7D496FC8A3}" type="presParOf" srcId="{03307D34-5D27-45B7-9EDF-50A8573F9DBC}" destId="{E334C7B0-F296-41AC-9D9C-D5275E8194A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5F90C-FC77-450B-9224-E749536E7B75}">
      <dsp:nvSpPr>
        <dsp:cNvPr id="0" name=""/>
        <dsp:cNvSpPr/>
      </dsp:nvSpPr>
      <dsp:spPr>
        <a:xfrm>
          <a:off x="1016000" y="0"/>
          <a:ext cx="4064000" cy="4064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51DBD-5673-4438-B083-DE362B521F2A}">
      <dsp:nvSpPr>
        <dsp:cNvPr id="0" name=""/>
        <dsp:cNvSpPr/>
      </dsp:nvSpPr>
      <dsp:spPr>
        <a:xfrm>
          <a:off x="140208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b="1" kern="1200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EU28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>
              <a:latin typeface="Tw Cen MT" pitchFamily="34" charset="0"/>
            </a:rPr>
            <a:t>2017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i="0" kern="1200" dirty="0">
              <a:latin typeface="Tw Cen MT" pitchFamily="34" charset="0"/>
            </a:rPr>
            <a:t>29,950.1</a:t>
          </a:r>
          <a:endParaRPr lang="pt-PT" sz="1800" b="1" kern="1200" dirty="0">
            <a:latin typeface="Tw Cen MT" pitchFamily="34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 err="1">
              <a:latin typeface="Tw Cen MT" pitchFamily="34" charset="0"/>
            </a:rPr>
            <a:t>Million</a:t>
          </a:r>
          <a:r>
            <a:rPr lang="pt-PT" sz="1800" b="1" kern="1200" dirty="0">
              <a:latin typeface="Tw Cen MT" pitchFamily="34" charset="0"/>
            </a:rPr>
            <a:t> - Euro</a:t>
          </a:r>
        </a:p>
      </dsp:txBody>
      <dsp:txXfrm>
        <a:off x="1479451" y="463451"/>
        <a:ext cx="1430218" cy="1430218"/>
      </dsp:txXfrm>
    </dsp:sp>
    <dsp:sp modelId="{50EBFBA0-59F6-4AE9-B4F2-59066FDAB192}">
      <dsp:nvSpPr>
        <dsp:cNvPr id="0" name=""/>
        <dsp:cNvSpPr/>
      </dsp:nvSpPr>
      <dsp:spPr>
        <a:xfrm>
          <a:off x="310896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b="1" kern="1200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Portugal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latin typeface="Tw Cen MT" pitchFamily="34" charset="0"/>
            </a:rPr>
            <a:t>2017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0" i="0" kern="1200" dirty="0">
              <a:latin typeface="Tw Cen MT" pitchFamily="34" charset="0"/>
            </a:rPr>
            <a:t>s</a:t>
          </a:r>
          <a:r>
            <a:rPr lang="pt-PT" sz="2000" b="1" i="0" kern="1200" dirty="0">
              <a:latin typeface="Tw Cen MT" pitchFamily="34" charset="0"/>
            </a:rPr>
            <a:t>23,022.9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 err="1">
              <a:latin typeface="Tw Cen MT" pitchFamily="34" charset="0"/>
              <a:cs typeface="Times New Roman"/>
            </a:rPr>
            <a:t>Million</a:t>
          </a:r>
          <a:r>
            <a:rPr lang="pt-PT" sz="1800" b="1" kern="1200" dirty="0">
              <a:latin typeface="Tw Cen MT" pitchFamily="34" charset="0"/>
              <a:cs typeface="Times New Roman"/>
            </a:rPr>
            <a:t> - Euro</a:t>
          </a:r>
          <a:endParaRPr lang="pt-PT" sz="1800" b="1" kern="1200" dirty="0">
            <a:latin typeface="Tw Cen MT" pitchFamily="34" charset="0"/>
          </a:endParaRPr>
        </a:p>
      </dsp:txBody>
      <dsp:txXfrm>
        <a:off x="3186331" y="463451"/>
        <a:ext cx="1430218" cy="1430218"/>
      </dsp:txXfrm>
    </dsp:sp>
    <dsp:sp modelId="{E3BD0229-50D3-4554-874D-A48DBB9B8910}">
      <dsp:nvSpPr>
        <dsp:cNvPr id="0" name=""/>
        <dsp:cNvSpPr/>
      </dsp:nvSpPr>
      <dsp:spPr>
        <a:xfrm>
          <a:off x="140208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b="1" kern="1200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EU28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latin typeface="Tw Cen MT" pitchFamily="34" charset="0"/>
            </a:rPr>
            <a:t>1995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0" kern="1200" dirty="0">
              <a:latin typeface="Tw Cen MT" pitchFamily="34" charset="0"/>
            </a:rPr>
            <a:t>15,252.1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 err="1">
              <a:latin typeface="Tw Cen MT" pitchFamily="34" charset="0"/>
            </a:rPr>
            <a:t>Million</a:t>
          </a:r>
          <a:r>
            <a:rPr lang="pt-PT" sz="1800" b="1" kern="1200" dirty="0">
              <a:latin typeface="Tw Cen MT" pitchFamily="34" charset="0"/>
            </a:rPr>
            <a:t> - Euro</a:t>
          </a:r>
        </a:p>
      </dsp:txBody>
      <dsp:txXfrm>
        <a:off x="1479451" y="2170331"/>
        <a:ext cx="1430218" cy="1430218"/>
      </dsp:txXfrm>
    </dsp:sp>
    <dsp:sp modelId="{E334C7B0-F296-41AC-9D9C-D5275E8194A6}">
      <dsp:nvSpPr>
        <dsp:cNvPr id="0" name=""/>
        <dsp:cNvSpPr/>
      </dsp:nvSpPr>
      <dsp:spPr>
        <a:xfrm>
          <a:off x="310896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b="1" kern="1200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Portugal</a:t>
          </a:r>
          <a:r>
            <a:rPr lang="pt-PT" sz="2000" b="1" kern="1200" dirty="0">
              <a:solidFill>
                <a:schemeClr val="tx2">
                  <a:lumMod val="75000"/>
                </a:schemeClr>
              </a:solidFill>
              <a:latin typeface="Tw Cen MT" pitchFamily="34" charset="0"/>
            </a:rPr>
            <a:t>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>
              <a:latin typeface="Tw Cen MT" pitchFamily="34" charset="0"/>
            </a:rPr>
            <a:t>1995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i="0" kern="1200" dirty="0">
              <a:latin typeface="Tw Cen MT" pitchFamily="34" charset="0"/>
            </a:rPr>
            <a:t>12,129.8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b="1" kern="1200" dirty="0" err="1">
              <a:latin typeface="Tw Cen MT" pitchFamily="34" charset="0"/>
            </a:rPr>
            <a:t>Million</a:t>
          </a:r>
          <a:r>
            <a:rPr lang="pt-PT" sz="1800" b="1" kern="1200" dirty="0">
              <a:latin typeface="Tw Cen MT" pitchFamily="34" charset="0"/>
            </a:rPr>
            <a:t> - Euro</a:t>
          </a:r>
        </a:p>
      </dsp:txBody>
      <dsp:txXfrm>
        <a:off x="3186331" y="2170331"/>
        <a:ext cx="1430218" cy="1430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5778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214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36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750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297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596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934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9066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90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466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227A4-76CC-4D1D-B979-C07475914840}" type="datetimeFigureOut">
              <a:rPr lang="pt-PT" smtClean="0"/>
              <a:t>01/11/2021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EF186-547B-438B-AF98-8E0B57B490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813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6.wdp"/><Relationship Id="rId18" Type="http://schemas.openxmlformats.org/officeDocument/2006/relationships/image" Target="../media/image33.png"/><Relationship Id="rId3" Type="http://schemas.openxmlformats.org/officeDocument/2006/relationships/image" Target="../media/image10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microsoft.com/office/2007/relationships/hdphoto" Target="../media/hdphoto8.wdp"/><Relationship Id="rId2" Type="http://schemas.openxmlformats.org/officeDocument/2006/relationships/image" Target="../media/image9.jpe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microsoft.com/office/2007/relationships/hdphoto" Target="../media/hdphoto4.wdp"/><Relationship Id="rId15" Type="http://schemas.microsoft.com/office/2007/relationships/hdphoto" Target="../media/hdphoto7.wdp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microsoft.com/office/2007/relationships/hdphoto" Target="../media/hdphoto5.wdp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0.png"/><Relationship Id="rId7" Type="http://schemas.openxmlformats.org/officeDocument/2006/relationships/image" Target="../media/image4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61.png"/><Relationship Id="rId3" Type="http://schemas.openxmlformats.org/officeDocument/2006/relationships/image" Target="../media/image10.png"/><Relationship Id="rId7" Type="http://schemas.openxmlformats.org/officeDocument/2006/relationships/image" Target="../media/image56.png"/><Relationship Id="rId12" Type="http://schemas.openxmlformats.org/officeDocument/2006/relationships/image" Target="../media/image6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59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57.jpeg"/><Relationship Id="rId1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microsoft.com/office/2007/relationships/hdphoto" Target="../media/hdphoto12.wdp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microsoft.com/office/2007/relationships/hdphoto" Target="../media/hdphoto13.wdp"/><Relationship Id="rId10" Type="http://schemas.openxmlformats.org/officeDocument/2006/relationships/image" Target="../media/image7.png"/><Relationship Id="rId4" Type="http://schemas.openxmlformats.org/officeDocument/2006/relationships/image" Target="../media/image72.png"/><Relationship Id="rId9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8093" y="2276872"/>
            <a:ext cx="7772400" cy="250053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Using Mobile Apps in Classes</a:t>
            </a:r>
            <a:endParaRPr lang="pt-PT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563888" cy="101570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20" y="188640"/>
            <a:ext cx="716682" cy="47778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"/>
          <a:stretch/>
        </p:blipFill>
        <p:spPr>
          <a:xfrm>
            <a:off x="5632611" y="167852"/>
            <a:ext cx="796313" cy="499871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4" t="30067" r="44625" b="64776"/>
          <a:stretch/>
        </p:blipFill>
        <p:spPr bwMode="auto">
          <a:xfrm>
            <a:off x="179512" y="5965711"/>
            <a:ext cx="1144091" cy="50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05144" y="6473215"/>
            <a:ext cx="3098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Bahnschrift" panose="020B0502040204020203" pitchFamily="34" charset="0"/>
                <a:cs typeface="Aparajita" panose="020B0604020202020204" pitchFamily="34" charset="0"/>
              </a:rPr>
              <a:t>Escola Secundária de Barcelinhos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97547" y="4221088"/>
            <a:ext cx="14206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2020/2021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F76994-5684-4112-9BAA-4487D8183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799" y="185588"/>
            <a:ext cx="796313" cy="47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g of North Macedonia | Britannica">
            <a:extLst>
              <a:ext uri="{FF2B5EF4-FFF2-40B4-BE49-F238E27FC236}">
                <a16:creationId xmlns:a16="http://schemas.microsoft.com/office/drawing/2014/main" id="{223E8B82-579B-4548-BF55-B152213B6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66" y="170730"/>
            <a:ext cx="1015008" cy="50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FF31A86-5963-4E47-A304-8DFA214E1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685" y="167853"/>
            <a:ext cx="880931" cy="4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81B5D7A-8EB2-4BE1-9CAA-183212599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4480879"/>
            <a:ext cx="3452681" cy="1738584"/>
          </a:xfrm>
          <a:prstGeom prst="roundRect">
            <a:avLst>
              <a:gd name="adj" fmla="val 17452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01536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5329"/>
            <a:ext cx="5873311" cy="1138138"/>
          </a:xfrm>
        </p:spPr>
        <p:txBody>
          <a:bodyPr>
            <a:normAutofit/>
          </a:bodyPr>
          <a:lstStyle/>
          <a:p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Portugal in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Europe</a:t>
            </a:r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Marcador de Posição de Conteúdo 6" descr="Resultado de imagem para portugal in europe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12976"/>
            <a:ext cx="3674559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/>
          <p:cNvSpPr txBox="1"/>
          <p:nvPr/>
        </p:nvSpPr>
        <p:spPr>
          <a:xfrm>
            <a:off x="321377" y="1405333"/>
            <a:ext cx="822434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Portugal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a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small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country in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GB" sz="2600" dirty="0">
                <a:solidFill>
                  <a:schemeClr val="bg1"/>
                </a:solidFill>
                <a:latin typeface="Tw Cen MT" panose="020B0602020104020603" pitchFamily="34" charset="0"/>
              </a:rPr>
              <a:t>Southwestern part of Europe</a:t>
            </a:r>
          </a:p>
          <a:p>
            <a:endParaRPr lang="en-GB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It is bordered on the north and east by Spain and the south and west by the Atlantic Ocean</a:t>
            </a:r>
          </a:p>
          <a:p>
            <a:endParaRPr lang="en-US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 The national territory includes </a:t>
            </a:r>
            <a:b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 a mainland and two autonomous </a:t>
            </a:r>
            <a:b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 regions: Azores</a:t>
            </a:r>
            <a:b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 and Madeira</a:t>
            </a:r>
            <a:endParaRPr lang="en-GB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endParaRPr lang="pt-PT" sz="24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5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600" dirty="0">
                <a:solidFill>
                  <a:schemeClr val="bg1"/>
                </a:solidFill>
                <a:latin typeface="Tw Cen MT" panose="020B0602020104020603" pitchFamily="34" charset="0"/>
              </a:rPr>
              <a:t>The capital of Portugal is Lisbon</a:t>
            </a:r>
          </a:p>
          <a:p>
            <a:pPr marL="0" indent="0">
              <a:buNone/>
            </a:pPr>
            <a:endParaRPr lang="en-GB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600" dirty="0">
                <a:solidFill>
                  <a:schemeClr val="bg1"/>
                </a:solidFill>
                <a:latin typeface="Tw Cen MT" panose="020B0602020104020603" pitchFamily="34" charset="0"/>
              </a:rPr>
              <a:t>We are approximately 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10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million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people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Our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official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language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Portuguese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which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sixth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most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spoken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language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in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world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37718" y="7296666"/>
            <a:ext cx="2496066" cy="118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9512" y="25329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Portugal in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Europe</a:t>
            </a:r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6322">
            <a:off x="5658610" y="2132856"/>
            <a:ext cx="2875417" cy="420961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658610" y="4549713"/>
            <a:ext cx="956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002060"/>
                </a:solidFill>
                <a:latin typeface="Tw Cen MT" panose="020B0602020104020603" pitchFamily="34" charset="0"/>
              </a:rPr>
              <a:t>Lisbon</a:t>
            </a:r>
            <a:endParaRPr lang="pt-PT" sz="2000" b="1" dirty="0">
              <a:solidFill>
                <a:srgbClr val="002060"/>
              </a:solidFill>
              <a:latin typeface="Tw Cen MT" panose="020B0602020104020603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82381">
            <a:off x="6172707" y="4158763"/>
            <a:ext cx="640398" cy="64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6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Portugal is a member of the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European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Union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since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1986 </a:t>
            </a:r>
          </a:p>
          <a:p>
            <a:pPr marL="0" indent="0">
              <a:buNone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  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a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member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of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Eurozone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since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</a:p>
          <a:p>
            <a:pPr marL="0" indent="0">
              <a:buNone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   2002,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so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Portuguese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national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</a:p>
          <a:p>
            <a:pPr marL="0" indent="0">
              <a:buNone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  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currency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Euro</a:t>
            </a:r>
          </a:p>
          <a:p>
            <a:pPr marL="0" indent="0">
              <a:buNone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We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joined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United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Nations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in</a:t>
            </a:r>
          </a:p>
          <a:p>
            <a:pPr marL="0" indent="0">
              <a:buNone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  1955</a:t>
            </a:r>
          </a:p>
          <a:p>
            <a:pPr marL="0" indent="0">
              <a:buNone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9512" y="25329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Portugal in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Europe</a:t>
            </a:r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87" y="1412776"/>
            <a:ext cx="2943116" cy="225453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27377"/>
            <a:ext cx="2467619" cy="18215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013176"/>
            <a:ext cx="2719934" cy="161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97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95536" y="1815006"/>
            <a:ext cx="43924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Portugal’s </a:t>
            </a:r>
            <a:r>
              <a:rPr lang="pt-PT" sz="2600" b="1" i="1" dirty="0">
                <a:solidFill>
                  <a:schemeClr val="bg1"/>
                </a:solidFill>
                <a:latin typeface="Tw Cen MT" panose="020B0602020104020603" pitchFamily="34" charset="0"/>
              </a:rPr>
              <a:t>Gross </a:t>
            </a:r>
            <a:r>
              <a:rPr lang="pt-PT" sz="2600" b="1" i="1" dirty="0" err="1">
                <a:solidFill>
                  <a:schemeClr val="bg1"/>
                </a:solidFill>
                <a:latin typeface="Tw Cen MT" panose="020B0602020104020603" pitchFamily="34" charset="0"/>
              </a:rPr>
              <a:t>Domestic</a:t>
            </a:r>
            <a:r>
              <a:rPr lang="pt-PT" sz="2600" b="1" i="1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b="1" i="1" dirty="0" err="1">
                <a:solidFill>
                  <a:schemeClr val="bg1"/>
                </a:solidFill>
                <a:latin typeface="Tw Cen MT" panose="020B0602020104020603" pitchFamily="34" charset="0"/>
              </a:rPr>
              <a:t>Product</a:t>
            </a:r>
            <a:r>
              <a:rPr lang="pt-PT" sz="2600" b="1" i="1" dirty="0">
                <a:solidFill>
                  <a:schemeClr val="bg1"/>
                </a:solidFill>
                <a:latin typeface="Tw Cen MT" panose="020B0602020104020603" pitchFamily="34" charset="0"/>
              </a:rPr>
              <a:t> (GDP) per capita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has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increased during the years as a consequence of the country’s level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of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development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However,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compared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to the European Union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our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b="1" i="1" dirty="0">
                <a:solidFill>
                  <a:schemeClr val="bg1"/>
                </a:solidFill>
                <a:latin typeface="Tw Cen MT" panose="020B0602020104020603" pitchFamily="34" charset="0"/>
              </a:rPr>
              <a:t>GDP per capita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lower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185664" y="346646"/>
            <a:ext cx="7698704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Economic Statistics of Portugal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869816530"/>
              </p:ext>
            </p:extLst>
          </p:nvPr>
        </p:nvGraphicFramePr>
        <p:xfrm>
          <a:off x="3779912" y="18150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3837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85664" y="346646"/>
            <a:ext cx="7698704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Economic Statistics of Portugal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1354431" y="1705252"/>
            <a:ext cx="432048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3F94CD"/>
                </a:solidFill>
                <a:latin typeface="Tw Cen MT" panose="020B0602020104020603" pitchFamily="34" charset="0"/>
              </a:rPr>
              <a:t>In 2017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800" dirty="0">
                <a:solidFill>
                  <a:schemeClr val="bg1"/>
                </a:solidFill>
                <a:latin typeface="Tw Cen MT" panose="020B0602020104020603" pitchFamily="34" charset="0"/>
              </a:rPr>
              <a:t>Unemployment rate: 8,9%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800" dirty="0" err="1">
                <a:solidFill>
                  <a:schemeClr val="bg1"/>
                </a:solidFill>
                <a:latin typeface="Tw Cen MT" panose="020B0602020104020603" pitchFamily="34" charset="0"/>
              </a:rPr>
              <a:t>Unemployment</a:t>
            </a:r>
            <a:r>
              <a:rPr lang="pt-PT" sz="2800" dirty="0">
                <a:solidFill>
                  <a:schemeClr val="bg1"/>
                </a:solidFill>
                <a:latin typeface="Tw Cen MT" panose="020B0602020104020603" pitchFamily="34" charset="0"/>
              </a:rPr>
              <a:t> rate &lt;25: 23,9%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800" dirty="0">
                <a:solidFill>
                  <a:schemeClr val="bg1"/>
                </a:solidFill>
                <a:latin typeface="Tw Cen MT" panose="020B0602020104020603" pitchFamily="34" charset="0"/>
              </a:rPr>
              <a:t>Education rate: 77,6%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800" dirty="0">
                <a:solidFill>
                  <a:schemeClr val="bg1"/>
                </a:solidFill>
                <a:latin typeface="Tw Cen MT" panose="020B0602020104020603" pitchFamily="34" charset="0"/>
              </a:rPr>
              <a:t>Literacy rate: 95.7% </a:t>
            </a:r>
          </a:p>
          <a:p>
            <a:endParaRPr lang="pt-PT" sz="28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endParaRPr lang="pt-PT" sz="2800" dirty="0"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8000" r="71077">
                        <a14:foregroundMark x1="45385" y1="16186" x2="47846" y2="4878"/>
                        <a14:backgroundMark x1="61231" y1="28381" x2="61692" y2="27938"/>
                        <a14:backgroundMark x1="60615" y1="29047" x2="62000" y2="27716"/>
                        <a14:backgroundMark x1="61692" y1="32594" x2="62308" y2="32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55" t="1" r="28319" b="-6805"/>
          <a:stretch/>
        </p:blipFill>
        <p:spPr>
          <a:xfrm rot="19631727">
            <a:off x="7183485" y="4228705"/>
            <a:ext cx="2105398" cy="322180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812" b="100000" l="22154" r="41538">
                        <a14:backgroundMark x1="36000" y1="55211" x2="37231" y2="54545"/>
                        <a14:backgroundMark x1="36462" y1="57871" x2="36769" y2="57428"/>
                        <a14:backgroundMark x1="38308" y1="56984" x2="40000" y2="55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1" t="38027" r="58013"/>
          <a:stretch/>
        </p:blipFill>
        <p:spPr>
          <a:xfrm rot="19925908">
            <a:off x="7359399" y="5546771"/>
            <a:ext cx="784721" cy="1531264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812" b="100000" l="0" r="15385">
                        <a14:backgroundMark x1="2000" y1="56098" x2="1846" y2="55432"/>
                        <a14:backgroundMark x1="3846" y1="56984" x2="3846" y2="56984"/>
                        <a14:backgroundMark x1="3846" y1="54102" x2="3846" y2="54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09" r="82484"/>
          <a:stretch/>
        </p:blipFill>
        <p:spPr>
          <a:xfrm rot="3369450">
            <a:off x="418909" y="4495897"/>
            <a:ext cx="786484" cy="2003000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73" b="100000" l="66462" r="88308">
                        <a14:backgroundMark x1="81692" y1="50111" x2="81692" y2="50111"/>
                        <a14:backgroundMark x1="84000" y1="51441" x2="84000" y2="51441"/>
                        <a14:backgroundMark x1="81846" y1="52772" x2="81846" y2="52772"/>
                        <a14:backgroundMark x1="80000" y1="47228" x2="80000" y2="47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41" t="33781" r="12527"/>
          <a:stretch/>
        </p:blipFill>
        <p:spPr>
          <a:xfrm rot="19894749">
            <a:off x="8568133" y="3694379"/>
            <a:ext cx="840281" cy="1821767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51" b="89556" l="10000" r="90000">
                        <a14:foregroundMark x1="22667" y1="46667" x2="32444" y2="36889"/>
                        <a14:backgroundMark x1="20444" y1="72000" x2="20444" y2="69333"/>
                        <a14:backgroundMark x1="56000" y1="72444" x2="55556" y2="6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3"/>
          <a:stretch/>
        </p:blipFill>
        <p:spPr>
          <a:xfrm>
            <a:off x="6406436" y="1556792"/>
            <a:ext cx="1883615" cy="187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20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79512" y="146762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Higher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education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in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Portugal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1412776"/>
            <a:ext cx="75608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In Portugal,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there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are 32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public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higher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education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institutions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122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private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ones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.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Overall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offer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an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high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quality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education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are a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privileged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space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for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teaching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, research,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innovation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, sports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culture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77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77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Due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to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all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of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these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aspects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number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of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foreign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high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education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students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have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increased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in Portugal to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point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that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it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nowadays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,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one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of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most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popular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international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77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77"/>
              </a:rPr>
              <a:t>destinations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77"/>
            </a:endParaRPr>
          </a:p>
          <a:p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8503">
            <a:off x="7460399" y="3066918"/>
            <a:ext cx="1551566" cy="105064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20" y1="34507" x2="37374" y2="83803"/>
                        <a14:foregroundMark x1="1515" y1="38732" x2="28283" y2="77465"/>
                        <a14:foregroundMark x1="2020" y1="42254" x2="7071" y2="49296"/>
                        <a14:foregroundMark x1="9091" y1="52817" x2="15657" y2="62676"/>
                        <a14:foregroundMark x1="16162" y1="64085" x2="24242" y2="74648"/>
                        <a14:foregroundMark x1="24747" y1="76056" x2="27778" y2="78169"/>
                        <a14:foregroundMark x1="27778" y1="78169" x2="41414" y2="85211"/>
                        <a14:foregroundMark x1="42929" y1="84507" x2="57071" y2="66901"/>
                        <a14:foregroundMark x1="65657" y1="67606" x2="82828" y2="56338"/>
                        <a14:foregroundMark x1="67172" y1="36620" x2="95960" y2="59859"/>
                        <a14:foregroundMark x1="44949" y1="85915" x2="89899" y2="64789"/>
                        <a14:foregroundMark x1="92929" y1="54225" x2="92929" y2="63380"/>
                        <a14:foregroundMark x1="39394" y1="90845" x2="97475" y2="65493"/>
                        <a14:foregroundMark x1="29798" y1="78873" x2="37374" y2="90141"/>
                        <a14:foregroundMark x1="37879" y1="92958" x2="38384" y2="89437"/>
                        <a14:foregroundMark x1="36364" y1="91549" x2="36364" y2="91549"/>
                        <a14:foregroundMark x1="36364" y1="92958" x2="36364" y2="92958"/>
                        <a14:foregroundMark x1="26263" y1="6338" x2="65152" y2="4930"/>
                        <a14:foregroundMark x1="29798" y1="704" x2="53030" y2="14085"/>
                        <a14:foregroundMark x1="15152" y1="19014" x2="69192" y2="19014"/>
                        <a14:foregroundMark x1="25253" y1="6338" x2="48485" y2="21127"/>
                        <a14:foregroundMark x1="69697" y1="84507" x2="69697" y2="78873"/>
                        <a14:foregroundMark x1="34343" y1="45070" x2="41414" y2="40141"/>
                        <a14:foregroundMark x1="35859" y1="51408" x2="51010" y2="38732"/>
                        <a14:backgroundMark x1="25253" y1="78873" x2="19697" y2="70423"/>
                        <a14:backgroundMark x1="19697" y1="70423" x2="12121" y2="59859"/>
                        <a14:backgroundMark x1="1010" y1="45775" x2="1010" y2="35915"/>
                        <a14:backgroundMark x1="65152" y1="84507" x2="67677" y2="816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0" y="5085184"/>
            <a:ext cx="2158339" cy="154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5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979712" y="2859931"/>
            <a:ext cx="5504904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77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CULTURE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2462" b="98846" l="66769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217" t="69410"/>
          <a:stretch/>
        </p:blipFill>
        <p:spPr>
          <a:xfrm rot="4772065">
            <a:off x="4492183" y="303229"/>
            <a:ext cx="2002879" cy="166566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462" b="47000" l="68077" r="91769">
                        <a14:foregroundMark x1="74077" y1="19000" x2="74923" y2="30615"/>
                        <a14:foregroundMark x1="77385" y1="44462" x2="80462" y2="28308"/>
                        <a14:foregroundMark x1="88077" y1="29462" x2="85923" y2="28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44" t="12296" r="7330" b="49138"/>
          <a:stretch/>
        </p:blipFill>
        <p:spPr>
          <a:xfrm>
            <a:off x="6732239" y="3635237"/>
            <a:ext cx="2215799" cy="312726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846" b="56000" l="1615" r="14769">
                        <a14:foregroundMark x1="7154" y1="29769" x2="8000" y2="36385"/>
                        <a14:foregroundMark x1="6462" y1="33615" x2="6000" y2="31538"/>
                        <a14:foregroundMark x1="8692" y1="30769" x2="8692" y2="30769"/>
                        <a14:foregroundMark x1="4000" y1="51385" x2="4538" y2="38615"/>
                        <a14:foregroundMark x1="7769" y1="51615" x2="7615" y2="42769"/>
                        <a14:foregroundMark x1="10077" y1="50385" x2="9538" y2="43538"/>
                        <a14:foregroundMark x1="5308" y1="48231" x2="10769" y2="43923"/>
                        <a14:foregroundMark x1="3231" y1="51385" x2="3308" y2="42308"/>
                        <a14:foregroundMark x1="2615" y1="51462" x2="2615" y2="51462"/>
                        <a14:foregroundMark x1="2615" y1="53769" x2="3923" y2="51154"/>
                        <a14:foregroundMark x1="3615" y1="54077" x2="6846" y2="55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80" r="83581" b="40728"/>
          <a:stretch/>
        </p:blipFill>
        <p:spPr>
          <a:xfrm rot="20803150">
            <a:off x="4156949" y="5033189"/>
            <a:ext cx="902858" cy="17811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1077" b="79538" l="63077" r="99462">
                        <a14:foregroundMark x1="88462" y1="44077" x2="93462" y2="44231"/>
                        <a14:foregroundMark x1="87846" y1="43769" x2="87308" y2="45692"/>
                        <a14:foregroundMark x1="87923" y1="43385" x2="87923" y2="42538"/>
                        <a14:foregroundMark x1="93385" y1="47077" x2="97231" y2="48077"/>
                        <a14:foregroundMark x1="91385" y1="50923" x2="92000" y2="47769"/>
                        <a14:foregroundMark x1="96000" y1="54769" x2="96000" y2="52615"/>
                        <a14:foregroundMark x1="83000" y1="65692" x2="84462" y2="65769"/>
                        <a14:foregroundMark x1="79769" y1="52615" x2="84615" y2="48769"/>
                        <a14:foregroundMark x1="65231" y1="63615" x2="68308" y2="61077"/>
                        <a14:foregroundMark x1="68308" y1="61000" x2="71077" y2="59077"/>
                        <a14:foregroundMark x1="69308" y1="65231" x2="70231" y2="63769"/>
                        <a14:foregroundMark x1="75077" y1="67692" x2="76692" y2="64615"/>
                        <a14:foregroundMark x1="74077" y1="67000" x2="75692" y2="63000"/>
                        <a14:foregroundMark x1="69923" y1="64308" x2="72692" y2="62000"/>
                        <a14:backgroundMark x1="80538" y1="55769" x2="83154" y2="55846"/>
                        <a14:backgroundMark x1="87769" y1="52308" x2="87769" y2="51692"/>
                        <a14:backgroundMark x1="90154" y1="53231" x2="89923" y2="52615"/>
                        <a14:backgroundMark x1="92615" y1="54231" x2="91385" y2="53308"/>
                        <a14:backgroundMark x1="89154" y1="57923" x2="89154" y2="57462"/>
                        <a14:backgroundMark x1="87846" y1="63615" x2="87846" y2="63615"/>
                        <a14:backgroundMark x1="81846" y1="68077" x2="81846" y2="68077"/>
                        <a14:backgroundMark x1="86538" y1="69923" x2="86538" y2="69923"/>
                        <a14:backgroundMark x1="89692" y1="71000" x2="89692" y2="71000"/>
                        <a14:backgroundMark x1="89923" y1="64000" x2="89923" y2="64000"/>
                        <a14:backgroundMark x1="88154" y1="43769" x2="88154" y2="43769"/>
                        <a14:backgroundMark x1="69308" y1="63154" x2="71231" y2="60692"/>
                        <a14:backgroundMark x1="73154" y1="65769" x2="72923" y2="63462"/>
                        <a14:backgroundMark x1="75154" y1="66692" x2="75077" y2="65462"/>
                        <a14:backgroundMark x1="75308" y1="64692" x2="75462" y2="65077"/>
                        <a14:backgroundMark x1="75769" y1="64000" x2="75538" y2="63077"/>
                        <a14:backgroundMark x1="74769" y1="66615" x2="75308" y2="66077"/>
                        <a14:backgroundMark x1="86769" y1="62846" x2="85615" y2="62077"/>
                        <a14:backgroundMark x1="86077" y1="56308" x2="86077" y2="56308"/>
                        <a14:backgroundMark x1="91308" y1="58308" x2="91308" y2="58308"/>
                        <a14:backgroundMark x1="95923" y1="60462" x2="95923" y2="60462"/>
                        <a14:backgroundMark x1="87538" y1="56692" x2="87538" y2="56692"/>
                        <a14:backgroundMark x1="96538" y1="56538" x2="96538" y2="56538"/>
                        <a14:backgroundMark x1="94308" y1="55923" x2="94308" y2="55923"/>
                        <a14:backgroundMark x1="94385" y1="60000" x2="94385" y2="60000"/>
                        <a14:backgroundMark x1="84462" y1="62462" x2="84462" y2="62462"/>
                        <a14:backgroundMark x1="96077" y1="65923" x2="96077" y2="65923"/>
                        <a14:backgroundMark x1="93692" y1="64692" x2="93692" y2="64692"/>
                        <a14:backgroundMark x1="86231" y1="47846" x2="86231" y2="47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83" t="40366" b="19526"/>
          <a:stretch/>
        </p:blipFill>
        <p:spPr>
          <a:xfrm rot="211862">
            <a:off x="31497" y="3849526"/>
            <a:ext cx="1981022" cy="207365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923" b="88385" l="29077" r="69769">
                        <a14:foregroundMark x1="37462" y1="78000" x2="49923" y2="76231"/>
                        <a14:foregroundMark x1="44154" y1="69077" x2="42923" y2="68308"/>
                        <a14:foregroundMark x1="40077" y1="69000" x2="40077" y2="69000"/>
                        <a14:foregroundMark x1="42000" y1="64385" x2="42923" y2="62462"/>
                        <a14:foregroundMark x1="39538" y1="63154" x2="39308" y2="60077"/>
                        <a14:foregroundMark x1="39231" y1="58462" x2="40000" y2="58000"/>
                        <a14:foregroundMark x1="40077" y1="56923" x2="39538" y2="57077"/>
                        <a14:foregroundMark x1="39615" y1="67154" x2="39615" y2="64308"/>
                        <a14:foregroundMark x1="40308" y1="63538" x2="41538" y2="64077"/>
                        <a14:foregroundMark x1="58154" y1="66077" x2="58077" y2="64846"/>
                        <a14:foregroundMark x1="61231" y1="63231" x2="61231" y2="63231"/>
                        <a14:foregroundMark x1="53923" y1="73923" x2="52231" y2="77077"/>
                        <a14:foregroundMark x1="51615" y1="67923" x2="56308" y2="65385"/>
                        <a14:foregroundMark x1="57923" y1="64846" x2="59923" y2="63615"/>
                        <a14:foregroundMark x1="60769" y1="63462" x2="59692" y2="63692"/>
                        <a14:foregroundMark x1="56615" y1="67000" x2="56615" y2="67000"/>
                        <a14:backgroundMark x1="40923" y1="62308" x2="40923" y2="60615"/>
                        <a14:backgroundMark x1="40077" y1="65846" x2="40231" y2="65308"/>
                        <a14:backgroundMark x1="41154" y1="65000" x2="41154" y2="65000"/>
                        <a14:backgroundMark x1="56615" y1="63692" x2="63846" y2="63692"/>
                        <a14:backgroundMark x1="61231" y1="61923" x2="61077" y2="66000"/>
                        <a14:backgroundMark x1="60308" y1="62231" x2="61923" y2="63538"/>
                        <a14:backgroundMark x1="55385" y1="65385" x2="60385" y2="66692"/>
                        <a14:backgroundMark x1="54692" y1="66308" x2="57538" y2="65462"/>
                        <a14:backgroundMark x1="53769" y1="66462" x2="55231" y2="66769"/>
                        <a14:backgroundMark x1="52692" y1="67000" x2="54231" y2="66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96" t="58471" r="24898" b="8273"/>
          <a:stretch/>
        </p:blipFill>
        <p:spPr>
          <a:xfrm rot="21103992">
            <a:off x="1866033" y="-6691"/>
            <a:ext cx="3075833" cy="200148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231" b="68769" l="11000" r="32923">
                        <a14:foregroundMark x1="16231" y1="39923" x2="29692" y2="42077"/>
                        <a14:foregroundMark x1="24385" y1="38231" x2="23846" y2="36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58" t="33281" r="64554" b="29151"/>
          <a:stretch/>
        </p:blipFill>
        <p:spPr>
          <a:xfrm>
            <a:off x="93445" y="125661"/>
            <a:ext cx="1548360" cy="214739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538" b="36077" l="34923" r="596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23" t="7761" r="37180" b="61887"/>
          <a:stretch/>
        </p:blipFill>
        <p:spPr>
          <a:xfrm rot="723679">
            <a:off x="3274282" y="4892989"/>
            <a:ext cx="1131007" cy="111106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8385" b="98538" l="42154" r="739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0" t="87169" r="24870" b="1"/>
          <a:stretch/>
        </p:blipFill>
        <p:spPr>
          <a:xfrm rot="1556411">
            <a:off x="1726048" y="5864460"/>
            <a:ext cx="1435458" cy="55918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3462" b="97923" l="1385" r="39615">
                        <a14:foregroundMark x1="6385" y1="91538" x2="10000" y2="74077"/>
                        <a14:foregroundMark x1="31692" y1="91615" x2="28308" y2="87923"/>
                        <a14:foregroundMark x1="34462" y1="90769" x2="34615" y2="88615"/>
                        <a14:foregroundMark x1="33846" y1="97308" x2="30692" y2="97923"/>
                        <a14:foregroundMark x1="11923" y1="97308" x2="18154" y2="97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443" r="59662"/>
          <a:stretch/>
        </p:blipFill>
        <p:spPr>
          <a:xfrm>
            <a:off x="6820889" y="932148"/>
            <a:ext cx="2127149" cy="1927783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62" b="23462" l="1923" r="178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0162" b="74938"/>
          <a:stretch/>
        </p:blipFill>
        <p:spPr>
          <a:xfrm rot="684109">
            <a:off x="4891722" y="4769678"/>
            <a:ext cx="1280744" cy="161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5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01" b="85677" l="21376" r="546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2" t="28283" r="41116" b="11127"/>
          <a:stretch/>
        </p:blipFill>
        <p:spPr bwMode="auto">
          <a:xfrm>
            <a:off x="1293823" y="996407"/>
            <a:ext cx="5938594" cy="486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79512" y="25329"/>
            <a:ext cx="6984776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Religion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in Portugal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2377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b="1" dirty="0" err="1">
                <a:solidFill>
                  <a:srgbClr val="FFB13F"/>
                </a:solidFill>
                <a:latin typeface="Tw Cen MT" panose="020B0602020104020603" pitchFamily="34" charset="0"/>
              </a:rPr>
              <a:t>Catholicism</a:t>
            </a:r>
            <a:endParaRPr lang="pt-PT" b="1" dirty="0">
              <a:solidFill>
                <a:srgbClr val="FFB13F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316341" y="6021288"/>
            <a:ext cx="219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b="1" dirty="0" err="1">
                <a:solidFill>
                  <a:srgbClr val="00B0F0"/>
                </a:solidFill>
                <a:latin typeface="Tw Cen MT" panose="020B0602020104020603" pitchFamily="34" charset="0"/>
              </a:rPr>
              <a:t>Other</a:t>
            </a:r>
            <a:r>
              <a:rPr lang="pt-PT" b="1" dirty="0">
                <a:solidFill>
                  <a:srgbClr val="00B0F0"/>
                </a:solidFill>
                <a:latin typeface="Tw Cen MT" panose="020B0602020104020603" pitchFamily="34" charset="0"/>
              </a:rPr>
              <a:t> </a:t>
            </a:r>
            <a:r>
              <a:rPr lang="pt-PT" b="1" dirty="0" err="1">
                <a:solidFill>
                  <a:srgbClr val="00B0F0"/>
                </a:solidFill>
                <a:latin typeface="Tw Cen MT" panose="020B0602020104020603" pitchFamily="34" charset="0"/>
              </a:rPr>
              <a:t>Christianity</a:t>
            </a:r>
            <a:endParaRPr lang="pt-PT" b="1" dirty="0">
              <a:solidFill>
                <a:srgbClr val="00B0F0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596336" y="6021155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b="1" dirty="0" err="1">
                <a:solidFill>
                  <a:srgbClr val="ED5151"/>
                </a:solidFill>
                <a:latin typeface="Tw Cen MT" panose="020B0602020104020603" pitchFamily="34" charset="0"/>
              </a:rPr>
              <a:t>Others</a:t>
            </a:r>
            <a:endParaRPr lang="pt-PT" b="1" dirty="0">
              <a:solidFill>
                <a:srgbClr val="ED5151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671900" y="6021155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b="1" dirty="0">
                <a:solidFill>
                  <a:srgbClr val="5CD65C"/>
                </a:solidFill>
                <a:latin typeface="Tw Cen MT" panose="020B0602020104020603" pitchFamily="34" charset="0"/>
              </a:rPr>
              <a:t>No </a:t>
            </a:r>
            <a:r>
              <a:rPr lang="pt-PT" b="1" dirty="0" err="1">
                <a:solidFill>
                  <a:srgbClr val="5CD65C"/>
                </a:solidFill>
                <a:latin typeface="Tw Cen MT" panose="020B0602020104020603" pitchFamily="34" charset="0"/>
              </a:rPr>
              <a:t>religion</a:t>
            </a:r>
            <a:endParaRPr lang="pt-PT" b="1" dirty="0">
              <a:solidFill>
                <a:srgbClr val="5CD65C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907704" y="6021288"/>
            <a:ext cx="160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b="1" dirty="0" err="1">
                <a:solidFill>
                  <a:srgbClr val="E26304"/>
                </a:solidFill>
                <a:latin typeface="Tw Cen MT" panose="020B0602020104020603" pitchFamily="34" charset="0"/>
              </a:rPr>
              <a:t>Undeclared</a:t>
            </a:r>
            <a:endParaRPr lang="pt-PT" b="1" dirty="0">
              <a:solidFill>
                <a:srgbClr val="E26304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012160" y="148478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bg1">
                    <a:lumMod val="85000"/>
                  </a:schemeClr>
                </a:solidFill>
                <a:latin typeface="Copperplate Gothic Bold" panose="020E0705020206020404" pitchFamily="34" charset="0"/>
              </a:rPr>
              <a:t>(</a:t>
            </a:r>
            <a:r>
              <a:rPr lang="pt-PT" dirty="0" err="1">
                <a:solidFill>
                  <a:schemeClr val="bg1">
                    <a:lumMod val="85000"/>
                  </a:schemeClr>
                </a:solidFill>
                <a:latin typeface="Copperplate Gothic Bold" panose="020E0705020206020404" pitchFamily="34" charset="0"/>
              </a:rPr>
              <a:t>Census</a:t>
            </a:r>
            <a:r>
              <a:rPr lang="pt-PT" dirty="0">
                <a:solidFill>
                  <a:schemeClr val="bg1">
                    <a:lumMod val="85000"/>
                  </a:schemeClr>
                </a:solidFill>
                <a:latin typeface="Copperplate Gothic Bold" panose="020E0705020206020404" pitchFamily="34" charset="0"/>
              </a:rPr>
              <a:t> 2011)</a:t>
            </a:r>
          </a:p>
        </p:txBody>
      </p:sp>
    </p:spTree>
    <p:extLst>
      <p:ext uri="{BB962C8B-B14F-4D97-AF65-F5344CB8AC3E}">
        <p14:creationId xmlns:p14="http://schemas.microsoft.com/office/powerpoint/2010/main" val="3923774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663" y="1163467"/>
            <a:ext cx="5266928" cy="24424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  <a:t>Characterized by being rich, filling and full-flavored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  <a:t>It is closely related to Mediterranean cuisine</a:t>
            </a:r>
            <a:endParaRPr lang="pt-PT" sz="28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9512" y="25329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Gastronomy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urral de moinas\Desktop\erasmus\bacalha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3219"/>
            <a:ext cx="3489852" cy="23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366720" y="61146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Bacalhau (Codfish)</a:t>
            </a:r>
          </a:p>
        </p:txBody>
      </p:sp>
      <p:pic>
        <p:nvPicPr>
          <p:cNvPr id="1027" name="Picture 3" descr="C:\Users\curral de moinas\Desktop\erasmus\caldo-verd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672"/>
          <a:stretch/>
        </p:blipFill>
        <p:spPr bwMode="auto">
          <a:xfrm>
            <a:off x="4644008" y="3841373"/>
            <a:ext cx="4018965" cy="233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7264062" y="6188315"/>
            <a:ext cx="1398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Caldo Verde</a:t>
            </a:r>
          </a:p>
        </p:txBody>
      </p:sp>
      <p:pic>
        <p:nvPicPr>
          <p:cNvPr id="1028" name="Picture 4" descr="C:\Users\curral de moinas\Desktop\erasmus\francesin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24" y="980728"/>
            <a:ext cx="3246350" cy="224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7067431" y="3223457"/>
            <a:ext cx="162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Francesinha</a:t>
            </a:r>
          </a:p>
        </p:txBody>
      </p:sp>
    </p:spTree>
    <p:extLst>
      <p:ext uri="{BB962C8B-B14F-4D97-AF65-F5344CB8AC3E}">
        <p14:creationId xmlns:p14="http://schemas.microsoft.com/office/powerpoint/2010/main" val="2861501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79512" y="25329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Gastronomy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curral de moinas\Desktop\erasmus\Broa_de_Milh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319" y="3827532"/>
            <a:ext cx="2841386" cy="213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941959" y="595857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Broa de Milho</a:t>
            </a:r>
          </a:p>
        </p:txBody>
      </p:sp>
      <p:pic>
        <p:nvPicPr>
          <p:cNvPr id="2051" name="Picture 3" descr="C:\Users\curral de moinas\Desktop\erasmus\cozido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27" y="3730410"/>
            <a:ext cx="2887060" cy="192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179512" y="5589240"/>
            <a:ext cx="223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Cozido à Portuguesa</a:t>
            </a:r>
          </a:p>
        </p:txBody>
      </p:sp>
      <p:pic>
        <p:nvPicPr>
          <p:cNvPr id="2052" name="Picture 4" descr="C:\Users\curral de moinas\Desktop\erasmus\iguaria-sardinhas-assada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9" y="1230335"/>
            <a:ext cx="2952328" cy="186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27059" y="3100142"/>
            <a:ext cx="249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Sardinhas</a:t>
            </a:r>
          </a:p>
        </p:txBody>
      </p:sp>
      <p:pic>
        <p:nvPicPr>
          <p:cNvPr id="2053" name="Picture 5" descr="C:\Users\curral de moinas\Desktop\erasmus\tripas-a-moda-do-porto-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55" y="1315256"/>
            <a:ext cx="2675240" cy="178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300679" y="3072624"/>
            <a:ext cx="242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Tripas à Moda do Porto</a:t>
            </a:r>
          </a:p>
        </p:txBody>
      </p:sp>
      <p:pic>
        <p:nvPicPr>
          <p:cNvPr id="2054" name="Picture 6" descr="C:\Users\curral de moinas\Desktop\erasmus\pastel-de-nata-custar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17876"/>
            <a:ext cx="2716493" cy="192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3262660" y="373041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Pastel de Nata</a:t>
            </a:r>
          </a:p>
        </p:txBody>
      </p:sp>
      <p:pic>
        <p:nvPicPr>
          <p:cNvPr id="2055" name="Picture 7" descr="C:\Users\curral de moinas\Desktop\erasmus\receita-pao-de-lo-antig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96" y="4324627"/>
            <a:ext cx="2751993" cy="193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3207296" y="62552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Pão de Ló</a:t>
            </a:r>
          </a:p>
        </p:txBody>
      </p:sp>
    </p:spTree>
    <p:extLst>
      <p:ext uri="{BB962C8B-B14F-4D97-AF65-F5344CB8AC3E}">
        <p14:creationId xmlns:p14="http://schemas.microsoft.com/office/powerpoint/2010/main" val="899037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79512" y="25329"/>
            <a:ext cx="5873311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Traditional Music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95537" y="991896"/>
            <a:ext cx="55446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b="1" u="sng" dirty="0" err="1">
                <a:solidFill>
                  <a:schemeClr val="bg1"/>
                </a:solidFill>
                <a:latin typeface="Tw Cen MT" panose="020B0602020104020603" pitchFamily="34" charset="0"/>
              </a:rPr>
              <a:t>Fado</a:t>
            </a:r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  <a:t> is a Portuguese music style. The instruments used are the classical guitar (Viola) and the Portuguese guitar.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  <a:t>It was considered World’s Intangible Cultural Heritage by </a:t>
            </a:r>
            <a:b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0"/>
              </a:rPr>
              <a:t>UNESCO.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85" y="4192573"/>
            <a:ext cx="1811774" cy="2181399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3840937" y="6268536"/>
            <a:ext cx="817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200" b="1" dirty="0">
                <a:solidFill>
                  <a:schemeClr val="bg1"/>
                </a:solidFill>
                <a:latin typeface="Tw Cen MT" panose="020B0602020104020603" pitchFamily="34" charset="0"/>
              </a:rPr>
              <a:t>Viola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endParaRPr lang="pt-PT" dirty="0"/>
          </a:p>
        </p:txBody>
      </p:sp>
      <p:pic>
        <p:nvPicPr>
          <p:cNvPr id="3074" name="Picture 2" descr="C:\Users\curral de moinas\Desktop\erasmus\amaliarodrigue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2" r="6125"/>
          <a:stretch/>
        </p:blipFill>
        <p:spPr bwMode="auto">
          <a:xfrm>
            <a:off x="7107747" y="1155036"/>
            <a:ext cx="1825135" cy="24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02" y="4228444"/>
            <a:ext cx="3816275" cy="2145528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6546777" y="6268536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200" b="1" dirty="0">
                <a:solidFill>
                  <a:schemeClr val="bg1"/>
                </a:solidFill>
                <a:latin typeface="Tw Cen MT" panose="020B0602020104020603" pitchFamily="34" charset="0"/>
              </a:rPr>
              <a:t>Mariza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996821" y="3528813"/>
            <a:ext cx="1991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Amália Rodrigues</a:t>
            </a:r>
          </a:p>
        </p:txBody>
      </p:sp>
    </p:spTree>
    <p:extLst>
      <p:ext uri="{BB962C8B-B14F-4D97-AF65-F5344CB8AC3E}">
        <p14:creationId xmlns:p14="http://schemas.microsoft.com/office/powerpoint/2010/main" val="68432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88516" y="188640"/>
            <a:ext cx="625569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The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most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influential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portuguese people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38" y="1326778"/>
            <a:ext cx="3264870" cy="216807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358040"/>
            <a:ext cx="2880313" cy="192138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343" y="4114418"/>
            <a:ext cx="3017912" cy="212385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860032" y="3447564"/>
            <a:ext cx="3909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chemeClr val="bg1"/>
                </a:solidFill>
                <a:latin typeface="Tw Cen MT" panose="020B0602020104020603" pitchFamily="34" charset="0"/>
              </a:rPr>
              <a:t>Cristiano Ronaldo –</a:t>
            </a:r>
            <a:br>
              <a:rPr lang="pt-PT" sz="2000" b="1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000" b="1" dirty="0">
                <a:solidFill>
                  <a:schemeClr val="bg1"/>
                </a:solidFill>
                <a:latin typeface="Tw Cen MT" panose="020B0602020104020603" pitchFamily="34" charset="0"/>
              </a:rPr>
              <a:t> Best football player in the world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918443" y="6211669"/>
            <a:ext cx="250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Ricardinho – Best Futsal </a:t>
            </a:r>
            <a:b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player in the world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991644" y="6217597"/>
            <a:ext cx="237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António Guterres – UN</a:t>
            </a:r>
            <a:b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 Secretary-General</a:t>
            </a:r>
            <a:r>
              <a:rPr lang="pt-PT" dirty="0"/>
              <a:t> </a:t>
            </a:r>
            <a:endParaRPr lang="pt-PT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32" y="1529130"/>
            <a:ext cx="3024336" cy="2362476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188516" y="3862138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José Saramago – The winner of the Noble Prize for </a:t>
            </a:r>
            <a:b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Literature</a:t>
            </a:r>
            <a:b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in 1998</a:t>
            </a:r>
          </a:p>
        </p:txBody>
      </p:sp>
    </p:spTree>
    <p:extLst>
      <p:ext uri="{BB962C8B-B14F-4D97-AF65-F5344CB8AC3E}">
        <p14:creationId xmlns:p14="http://schemas.microsoft.com/office/powerpoint/2010/main" val="43468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88516" y="188640"/>
            <a:ext cx="6543724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The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most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influential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portuguese people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23" y="4067066"/>
            <a:ext cx="3969459" cy="223224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603223" y="6299314"/>
            <a:ext cx="4176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Sara Sampaio – Victoria’s Secret Model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26" y="1707615"/>
            <a:ext cx="3000375" cy="36957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806326" y="5416129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Amália Rodrigues – fado singer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26778"/>
            <a:ext cx="3478926" cy="2228687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328130" y="3538351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w Cen MT" panose="020B0602020104020603" pitchFamily="34" charset="0"/>
              </a:rPr>
              <a:t>Salvador Sobral – Eurovision Winner in 2017 </a:t>
            </a:r>
          </a:p>
        </p:txBody>
      </p:sp>
    </p:spTree>
    <p:extLst>
      <p:ext uri="{BB962C8B-B14F-4D97-AF65-F5344CB8AC3E}">
        <p14:creationId xmlns:p14="http://schemas.microsoft.com/office/powerpoint/2010/main" val="4235710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603223" y="3015804"/>
            <a:ext cx="51845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000" dirty="0">
                <a:solidFill>
                  <a:srgbClr val="FFA3A5"/>
                </a:solidFill>
                <a:latin typeface="Copperplate Gothic Bold" panose="020E0705020206020404" pitchFamily="34" charset="0"/>
              </a:rPr>
              <a:t>Barcelos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1" y="188640"/>
            <a:ext cx="706489" cy="118987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42" b="90000" l="10000" r="93158">
                        <a14:foregroundMark x1="72105" y1="19474" x2="72105" y2="19474"/>
                        <a14:foregroundMark x1="66316" y1="30789" x2="66316" y2="30789"/>
                        <a14:foregroundMark x1="57544" y1="21184" x2="63860" y2="32368"/>
                        <a14:foregroundMark x1="57018" y1="31711" x2="65614" y2="38026"/>
                        <a14:foregroundMark x1="60526" y1="43289" x2="61404" y2="30263"/>
                        <a14:backgroundMark x1="45263" y1="32237" x2="52982" y2="37895"/>
                        <a14:backgroundMark x1="53509" y1="35000" x2="54912" y2="41974"/>
                        <a14:backgroundMark x1="53333" y1="46711" x2="52632" y2="41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1" y="1330047"/>
            <a:ext cx="1073124" cy="1430832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0065" y1="33550" x2="43648" y2="30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43" y="594398"/>
            <a:ext cx="1345026" cy="1345026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50" y="4450907"/>
            <a:ext cx="2387180" cy="1591453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258" y="1056854"/>
            <a:ext cx="2405022" cy="1591454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48" y="5100173"/>
            <a:ext cx="3510065" cy="131079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66" y="4653136"/>
            <a:ext cx="1059922" cy="220486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035459" y="2567357"/>
            <a:ext cx="2084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800" dirty="0" err="1">
                <a:solidFill>
                  <a:srgbClr val="F59D9D"/>
                </a:solidFill>
                <a:latin typeface="Copperplate Gothic Bold" pitchFamily="34" charset="0"/>
              </a:rPr>
              <a:t>Our</a:t>
            </a:r>
            <a:r>
              <a:rPr lang="pt-PT" sz="2800" dirty="0">
                <a:solidFill>
                  <a:srgbClr val="F59D9D"/>
                </a:solidFill>
                <a:latin typeface="Copperplate Gothic Bold" pitchFamily="34" charset="0"/>
              </a:rPr>
              <a:t> </a:t>
            </a:r>
            <a:r>
              <a:rPr lang="pt-PT" sz="2800" dirty="0" err="1">
                <a:solidFill>
                  <a:srgbClr val="F59D9D"/>
                </a:solidFill>
                <a:latin typeface="Copperplate Gothic Bold" pitchFamily="34" charset="0"/>
              </a:rPr>
              <a:t>city</a:t>
            </a:r>
            <a:r>
              <a:rPr lang="pt-PT" sz="2800" dirty="0">
                <a:solidFill>
                  <a:srgbClr val="F59D9D"/>
                </a:solidFill>
                <a:latin typeface="Copperplate Gothic Bold" pitchFamily="34" charset="0"/>
              </a:rPr>
              <a:t>: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99" y="863306"/>
            <a:ext cx="2160240" cy="31647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1307">
            <a:off x="7535669" y="753755"/>
            <a:ext cx="356792" cy="564595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836001" y="1193850"/>
            <a:ext cx="99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  <a:latin typeface="Tw Cen MT" panose="020B0602020104020603" pitchFamily="34" charset="0"/>
              </a:rPr>
              <a:t>Barcelos</a:t>
            </a:r>
          </a:p>
        </p:txBody>
      </p:sp>
    </p:spTree>
    <p:extLst>
      <p:ext uri="{BB962C8B-B14F-4D97-AF65-F5344CB8AC3E}">
        <p14:creationId xmlns:p14="http://schemas.microsoft.com/office/powerpoint/2010/main" val="4294847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0916" y="131271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Barcelos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historical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city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in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north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of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portugal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(Braga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District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).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located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15km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away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from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Atlantic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Ocean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divided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in 61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villages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home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for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about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120.391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people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The main symbol of the city is the “Rooster of Barcelos” which also represents Portugal and became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famous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worldwide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179512" y="25329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Barcelos in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portugal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66" y="4653136"/>
            <a:ext cx="1059922" cy="220486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6"/>
          <a:stretch/>
        </p:blipFill>
        <p:spPr>
          <a:xfrm>
            <a:off x="2627784" y="5131007"/>
            <a:ext cx="4481320" cy="146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35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116713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According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to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myth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, in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XVII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century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one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innocent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pilgrim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was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accused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of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stealing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silver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. </a:t>
            </a: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Nevertheless, the authorities arrested the man and he was condemned to die. </a:t>
            </a:r>
          </a:p>
          <a:p>
            <a:pPr marL="0" indent="0">
              <a:buNone/>
            </a:pPr>
            <a:endParaRPr lang="en-US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Before being killed, he said to the judge, who was eating a roasted rooster, "It is as certain that I am innocent as it is certain that this rooster will sing when they hang me.”</a:t>
            </a:r>
          </a:p>
          <a:p>
            <a:pPr marL="0" indent="0">
              <a:buNone/>
            </a:pPr>
            <a:endParaRPr lang="en-US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While he was being hanged, the rooster sang, </a:t>
            </a:r>
            <a:b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en-US" sz="2600" dirty="0">
                <a:solidFill>
                  <a:schemeClr val="bg1"/>
                </a:solidFill>
                <a:latin typeface="Tw Cen MT" panose="020B0602020104020603" pitchFamily="34" charset="0"/>
              </a:rPr>
              <a:t>proving the man’s innocence. </a:t>
            </a: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40916" y="341040"/>
            <a:ext cx="718341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79512" y="25329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Why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the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rooster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66" y="4653136"/>
            <a:ext cx="1059922" cy="220486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14" y="5157192"/>
            <a:ext cx="2685814" cy="161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98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163833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Due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to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its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quietness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and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jaw-dropping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landscapes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, Barcelos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an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interesting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place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to </a:t>
            </a:r>
            <a:r>
              <a:rPr lang="pt-PT" sz="2600" dirty="0" err="1">
                <a:solidFill>
                  <a:schemeClr val="bg1"/>
                </a:solidFill>
                <a:latin typeface="Tw Cen MT" panose="020B0602020104020603" pitchFamily="34" charset="0"/>
              </a:rPr>
              <a:t>visit</a:t>
            </a: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. For this reason, the number of tourists have increased; </a:t>
            </a:r>
          </a:p>
          <a:p>
            <a:pPr>
              <a:buFont typeface="Wingdings" panose="05000000000000000000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The Way of Saint James, the oldest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pilgrimage route in Europe, also helped the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development of the tourism</a:t>
            </a:r>
            <a:b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</a:b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in this region. </a:t>
            </a:r>
          </a:p>
          <a:p>
            <a:pPr marL="0" indent="0">
              <a:buNone/>
            </a:pPr>
            <a:r>
              <a:rPr lang="pt-PT" sz="2600" dirty="0">
                <a:solidFill>
                  <a:schemeClr val="bg1"/>
                </a:solidFill>
                <a:latin typeface="Tw Cen MT" panose="020B0602020104020603" pitchFamily="34" charset="0"/>
              </a:rPr>
              <a:t> 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79512" y="25329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Tourism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in</a:t>
            </a: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Barcelos </a:t>
            </a:r>
          </a:p>
        </p:txBody>
      </p:sp>
      <p:pic>
        <p:nvPicPr>
          <p:cNvPr id="8" name="Marcador de Posição de Conteúdo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4" b="97778" l="30588" r="80980">
                        <a14:foregroundMark x1="37451" y1="90850" x2="37451" y2="90850"/>
                        <a14:foregroundMark x1="35980" y1="90850" x2="35980" y2="90850"/>
                        <a14:foregroundMark x1="37059" y1="95163" x2="37059" y2="95163"/>
                        <a14:foregroundMark x1="76373" y1="88235" x2="76373" y2="88235"/>
                        <a14:foregroundMark x1="64314" y1="45229" x2="64510" y2="39477"/>
                        <a14:foregroundMark x1="45588" y1="36209" x2="43627" y2="26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96" t="2304" r="19640"/>
          <a:stretch/>
        </p:blipFill>
        <p:spPr>
          <a:xfrm rot="257181">
            <a:off x="6503681" y="3141274"/>
            <a:ext cx="2720504" cy="362012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588465"/>
            <a:ext cx="3031829" cy="198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85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79512" y="25329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15808" y="349641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Mm</a:t>
            </a: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r>
              <a:rPr lang="pt-PT" sz="16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Handicraft</a:t>
            </a:r>
            <a:r>
              <a:rPr lang="pt-PT" sz="1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16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and</a:t>
            </a:r>
            <a:r>
              <a:rPr lang="pt-PT" sz="1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16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textile</a:t>
            </a:r>
            <a:r>
              <a:rPr lang="pt-PT" sz="1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pt-PT" sz="16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Industry</a:t>
            </a:r>
            <a:r>
              <a:rPr lang="pt-PT" sz="1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 </a:t>
            </a: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67543" y="1628800"/>
            <a:ext cx="776863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Tw Cen MT" pitchFamily="34" charset="0"/>
              </a:rPr>
              <a:t>Barcelos</a:t>
            </a:r>
            <a:r>
              <a:rPr lang="en-US" sz="2600" dirty="0">
                <a:solidFill>
                  <a:schemeClr val="bg1"/>
                </a:solidFill>
                <a:latin typeface="Tw Cen MT" pitchFamily="34" charset="0"/>
              </a:rPr>
              <a:t> is known for the handicraft and that’s why it is recognized as the Capital of Portuguese Handicraft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600" dirty="0">
                <a:solidFill>
                  <a:schemeClr val="bg1"/>
                </a:solidFill>
                <a:latin typeface="Tw Cen MT" pitchFamily="34" charset="0"/>
              </a:rPr>
              <a:t>Of all the industries in the region, the textile ones are the majority, employing a large amount of residents. Thus, this sector is fundamental for the local economy. 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598284"/>
            <a:ext cx="3023929" cy="201658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835478"/>
            <a:ext cx="3596206" cy="175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12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>
          <a:xfrm>
            <a:off x="5003860" y="4077072"/>
            <a:ext cx="3924498" cy="255092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7"/>
          <a:stretch/>
        </p:blipFill>
        <p:spPr>
          <a:xfrm rot="5400000">
            <a:off x="6095332" y="1284398"/>
            <a:ext cx="2848597" cy="2241257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23528" y="2134458"/>
            <a:ext cx="48389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Established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in 1986</a:t>
            </a:r>
          </a:p>
          <a:p>
            <a:pPr marL="457200" indent="-457200">
              <a:buFont typeface="Wingdings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640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students</a:t>
            </a: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Students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aged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from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11 to 18</a:t>
            </a:r>
          </a:p>
          <a:p>
            <a:pPr marL="457200" indent="-457200">
              <a:buFont typeface="Wingdings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On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foot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,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it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is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approximately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10 minutes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away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from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the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Tw Cen MT" pitchFamily="34" charset="0"/>
              </a:rPr>
              <a:t>city</a:t>
            </a:r>
            <a:r>
              <a:rPr lang="pt-PT" sz="2600" dirty="0">
                <a:solidFill>
                  <a:schemeClr val="bg1"/>
                </a:solidFill>
                <a:latin typeface="Tw Cen MT" pitchFamily="34" charset="0"/>
              </a:rPr>
              <a:t>.  </a:t>
            </a:r>
          </a:p>
          <a:p>
            <a:pPr marL="457200" indent="-457200">
              <a:buFont typeface="Wingdings" pitchFamily="2" charset="2"/>
              <a:buChar char="§"/>
            </a:pPr>
            <a:endParaRPr lang="pt-PT" sz="2600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79512" y="267643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  <a:p>
            <a:pPr algn="l"/>
            <a:r>
              <a:rPr lang="pt-PT" sz="2700" dirty="0">
                <a:solidFill>
                  <a:srgbClr val="3F94CD"/>
                </a:solidFill>
                <a:latin typeface="Copperplate Gothic Bold" panose="020E0705020206020404" pitchFamily="34" charset="0"/>
              </a:rPr>
              <a:t>Our School:</a:t>
            </a:r>
          </a:p>
          <a:p>
            <a:pPr algn="l"/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Escola Secundária </a:t>
            </a:r>
            <a:b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</a:br>
            <a:r>
              <a:rPr lang="pt-PT" sz="4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de Barcelinhos </a:t>
            </a:r>
          </a:p>
        </p:txBody>
      </p:sp>
    </p:spTree>
    <p:extLst>
      <p:ext uri="{BB962C8B-B14F-4D97-AF65-F5344CB8AC3E}">
        <p14:creationId xmlns:p14="http://schemas.microsoft.com/office/powerpoint/2010/main" val="1713777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6D63E19-2B0D-4F65-9E29-8D6BBC8A5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311496"/>
            <a:ext cx="2650807" cy="5514247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7CD0B23-35AD-4CD0-BF39-E2D816A47128}"/>
              </a:ext>
            </a:extLst>
          </p:cNvPr>
          <p:cNvSpPr/>
          <p:nvPr/>
        </p:nvSpPr>
        <p:spPr>
          <a:xfrm>
            <a:off x="683568" y="2875002"/>
            <a:ext cx="44246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OBRIGADO!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70DC50C-2AA0-4F4E-B322-4C2809D8D6E1}"/>
              </a:ext>
            </a:extLst>
          </p:cNvPr>
          <p:cNvSpPr/>
          <p:nvPr/>
        </p:nvSpPr>
        <p:spPr>
          <a:xfrm>
            <a:off x="1855464" y="4068619"/>
            <a:ext cx="416543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</a:t>
            </a:r>
            <a:r>
              <a:rPr lang="pt-PT" sz="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pt-PT" sz="66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you</a:t>
            </a:r>
            <a:r>
              <a:rPr lang="pt-PT" sz="6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E341CF1-0A85-4760-B45B-66ADC55F8B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62" y="250209"/>
            <a:ext cx="716682" cy="4777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3AE6B84-2E96-4119-B3DB-9137D9CC330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"/>
          <a:stretch/>
        </p:blipFill>
        <p:spPr>
          <a:xfrm>
            <a:off x="1977653" y="229421"/>
            <a:ext cx="796313" cy="499871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D6880B9-7562-4A83-BF22-64851C8CE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41" y="247157"/>
            <a:ext cx="796313" cy="47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Flag of North Macedonia | Britannica">
            <a:extLst>
              <a:ext uri="{FF2B5EF4-FFF2-40B4-BE49-F238E27FC236}">
                <a16:creationId xmlns:a16="http://schemas.microsoft.com/office/drawing/2014/main" id="{8E9C652F-388F-4495-A347-CA271F397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2299"/>
            <a:ext cx="1015008" cy="50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ADF2F0F1-A4C9-40A4-885B-B3BDAFFDE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27" y="229422"/>
            <a:ext cx="880931" cy="4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306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81960" y="1583997"/>
            <a:ext cx="4906888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pt-PT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www.eurostat.com</a:t>
            </a:r>
          </a:p>
          <a:p>
            <a:pPr>
              <a:buFont typeface="Wingdings" pitchFamily="2" charset="2"/>
              <a:buChar char="§"/>
            </a:pPr>
            <a:r>
              <a:rPr lang="pt-PT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www.pordata.pt</a:t>
            </a:r>
          </a:p>
          <a:p>
            <a:pPr>
              <a:buFont typeface="Wingdings" pitchFamily="2" charset="2"/>
              <a:buChar char="§"/>
            </a:pPr>
            <a:r>
              <a:rPr lang="pt-PT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www.saintjamesway.eu</a:t>
            </a:r>
          </a:p>
          <a:p>
            <a:pPr>
              <a:buFont typeface="Wingdings" pitchFamily="2" charset="2"/>
              <a:buChar char="§"/>
            </a:pPr>
            <a:r>
              <a:rPr lang="pt-PT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www.cm-barcelos.pt</a:t>
            </a:r>
          </a:p>
          <a:p>
            <a:pPr>
              <a:buFont typeface="Wingdings" pitchFamily="2" charset="2"/>
              <a:buChar char="§"/>
            </a:pPr>
            <a:r>
              <a:rPr lang="pt-PT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w Cen MT" panose="020B0602020104020603" pitchFamily="34" charset="0"/>
              </a:rPr>
              <a:t>www.esbarcelinhos.pt</a:t>
            </a:r>
          </a:p>
          <a:p>
            <a:pPr>
              <a:buFont typeface="Wingdings" pitchFamily="2" charset="2"/>
              <a:buChar char="§"/>
            </a:pPr>
            <a:endParaRPr lang="pt-PT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9512" y="188640"/>
            <a:ext cx="7488832" cy="1138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Copperplate Gothic Bold" panose="020E0705020206020404" pitchFamily="34" charset="0"/>
              </a:rPr>
              <a:t>Bibliography</a:t>
            </a:r>
            <a:endParaRPr lang="pt-PT" sz="4000" dirty="0">
              <a:solidFill>
                <a:schemeClr val="accent1">
                  <a:lumMod val="40000"/>
                  <a:lumOff val="60000"/>
                </a:schemeClr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74810" r="61994" b="13091"/>
          <a:stretch/>
        </p:blipFill>
        <p:spPr bwMode="auto">
          <a:xfrm>
            <a:off x="21080" y="6109960"/>
            <a:ext cx="1582143" cy="74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23711" cy="40575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96" y="3284984"/>
            <a:ext cx="3134702" cy="3452141"/>
          </a:xfrm>
          <a:prstGeom prst="rect">
            <a:avLst/>
          </a:prstGeom>
        </p:spPr>
      </p:pic>
      <p:sp>
        <p:nvSpPr>
          <p:cNvPr id="10" name="Elipse 9"/>
          <p:cNvSpPr/>
          <p:nvPr/>
        </p:nvSpPr>
        <p:spPr>
          <a:xfrm>
            <a:off x="6660232" y="4468300"/>
            <a:ext cx="1008111" cy="101975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10"/>
          <p:cNvSpPr/>
          <p:nvPr/>
        </p:nvSpPr>
        <p:spPr>
          <a:xfrm>
            <a:off x="6948263" y="6737124"/>
            <a:ext cx="432048" cy="1208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82754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812</Words>
  <Application>Microsoft Office PowerPoint</Application>
  <PresentationFormat>Apresentação no Ecrã (4:3)</PresentationFormat>
  <Paragraphs>154</Paragraphs>
  <Slides>22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9" baseType="lpstr">
      <vt:lpstr>Arial</vt:lpstr>
      <vt:lpstr>Bahnschrift</vt:lpstr>
      <vt:lpstr>Calibri</vt:lpstr>
      <vt:lpstr>Copperplate Gothic Bold</vt:lpstr>
      <vt:lpstr>Tw Cen MT</vt:lpstr>
      <vt:lpstr>Wingdings</vt:lpstr>
      <vt:lpstr>Tema do Office</vt:lpstr>
      <vt:lpstr>Using Mobile Apps in Classes</vt:lpstr>
      <vt:lpstr>Portugal in Europe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M. E. - GEPE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Paula Araújo</cp:lastModifiedBy>
  <cp:revision>78</cp:revision>
  <dcterms:created xsi:type="dcterms:W3CDTF">2018-11-09T15:17:19Z</dcterms:created>
  <dcterms:modified xsi:type="dcterms:W3CDTF">2021-11-01T19:13:08Z</dcterms:modified>
</cp:coreProperties>
</file>